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  <p:sldMasterId id="2147483660" r:id="rId2"/>
  </p:sldMasterIdLst>
  <p:notesMasterIdLst>
    <p:notesMasterId r:id="rId26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80AF0B2-DFC8-44CD-8059-16F0554E110C}">
  <a:tblStyle styleId="{280AF0B2-DFC8-44CD-8059-16F0554E110C}" styleName="Table_0"/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149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6962658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861372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5" name="Shape 14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190590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763289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7" name="Shape 15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017716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025877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9" name="Shape 1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766876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5" name="Shape 1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1789776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2" name="Shape 1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3875877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9" name="Shape 1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7811587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5" name="Shape 1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9281963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1" name="Shape 2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186115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0014099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8" name="Shape 20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2735900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5" name="Shape 21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0028455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2" name="Shape 22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5399206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9" name="Shape 22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203694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254887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302039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108381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53059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303360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489013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8" name="Shape 1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53720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457200" y="4495800"/>
            <a:ext cx="7162799" cy="12223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457200" y="5562600"/>
            <a:ext cx="6705599" cy="68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722312" y="3209925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722312" y="1709738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1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" name="Shape 41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image" Target="../media/image2.jp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2">
            <a:alphaModFix/>
          </a:blip>
          <a:stretch>
            <a:fillRect/>
          </a:stretch>
        </a:blip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ctrTitle"/>
          </p:nvPr>
        </p:nvSpPr>
        <p:spPr>
          <a:xfrm>
            <a:off x="302964" y="4914441"/>
            <a:ext cx="7162799" cy="12223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Session </a:t>
            </a:r>
            <a:r>
              <a:rPr lang="en-US" sz="4400" b="0" i="0" u="none" strike="noStrike" cap="none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3b</a:t>
            </a:r>
            <a:endParaRPr lang="en-US" sz="4400" b="0" i="0" u="none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Shape 91"/>
          <p:cNvSpPr txBox="1">
            <a:spLocks noGrp="1"/>
          </p:cNvSpPr>
          <p:nvPr>
            <p:ph type="subTitle" idx="1"/>
          </p:nvPr>
        </p:nvSpPr>
        <p:spPr>
          <a:xfrm>
            <a:off x="302964" y="5904123"/>
            <a:ext cx="6705599" cy="685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dirty="0" smtClean="0"/>
              <a:t>DNA; Mutations; and Genetics</a:t>
            </a:r>
            <a:endParaRPr sz="32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/>
          <p:nvPr/>
        </p:nvSpPr>
        <p:spPr>
          <a:xfrm>
            <a:off x="228600" y="428625"/>
            <a:ext cx="8610599" cy="46783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9. In a genetics laboratory, </a:t>
            </a:r>
            <a:r>
              <a:rPr lang="en-US" sz="26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two </a:t>
            </a:r>
            <a:r>
              <a:rPr lang="en-US" sz="2600" b="1" i="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heterozygous</a:t>
            </a:r>
            <a:r>
              <a:rPr lang="en-US" sz="26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tall plants are crossed</a:t>
            </a:r>
            <a:r>
              <a:rPr lang="en-US" sz="2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If </a:t>
            </a:r>
            <a:r>
              <a:rPr lang="en-US" sz="26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tall is dominant over short</a:t>
            </a:r>
            <a:r>
              <a:rPr lang="en-US" sz="2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what are the expected </a:t>
            </a:r>
            <a:r>
              <a:rPr lang="en-US" sz="26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phenotypic</a:t>
            </a:r>
            <a:r>
              <a:rPr lang="en-US" sz="2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results? </a:t>
            </a:r>
            <a:r>
              <a:rPr lang="en-US" sz="26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6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a. 100% tall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b. 75% tall, 25% short                               			c. 50% tall, 50% short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d. 25% tall, 75% short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" name="Shape 148"/>
          <p:cNvSpPr txBox="1"/>
          <p:nvPr/>
        </p:nvSpPr>
        <p:spPr>
          <a:xfrm>
            <a:off x="1143000" y="2514600"/>
            <a:ext cx="3352799" cy="381000"/>
          </a:xfrm>
          <a:prstGeom prst="rect">
            <a:avLst/>
          </a:prstGeom>
          <a:noFill/>
          <a:ln w="254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/>
          <p:nvPr/>
        </p:nvSpPr>
        <p:spPr>
          <a:xfrm>
            <a:off x="304800" y="1473200"/>
            <a:ext cx="8610599" cy="31702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10. When viewing a </a:t>
            </a:r>
            <a:r>
              <a:rPr lang="en-US" sz="26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karyotype</a:t>
            </a:r>
            <a:r>
              <a:rPr lang="en-US" sz="2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to </a:t>
            </a:r>
            <a:r>
              <a:rPr lang="en-US" sz="26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detect genetic disorders</a:t>
            </a:r>
            <a:r>
              <a:rPr lang="en-US" sz="2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which of the following would be a </a:t>
            </a:r>
            <a:r>
              <a:rPr lang="en-US" sz="2600" b="1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concern</a:t>
            </a:r>
            <a:r>
              <a:rPr lang="en-US" sz="2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6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a. different chromosomes of different lengths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b. two X chromosomes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c. twenty-three pairs of chromosomes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d. three chromosomes in any one set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154" name="Shape 154"/>
          <p:cNvSpPr txBox="1"/>
          <p:nvPr/>
        </p:nvSpPr>
        <p:spPr>
          <a:xfrm>
            <a:off x="304800" y="3886200"/>
            <a:ext cx="5791200" cy="381000"/>
          </a:xfrm>
          <a:prstGeom prst="rect">
            <a:avLst/>
          </a:prstGeom>
          <a:noFill/>
          <a:ln w="254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/>
          <p:nvPr/>
        </p:nvSpPr>
        <p:spPr>
          <a:xfrm>
            <a:off x="304800" y="1212850"/>
            <a:ext cx="8610599" cy="36925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11. </a:t>
            </a:r>
            <a:r>
              <a:rPr lang="en-US" sz="26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Color blindness</a:t>
            </a:r>
            <a:r>
              <a:rPr lang="en-US" sz="2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is a </a:t>
            </a:r>
            <a:r>
              <a:rPr lang="en-US" sz="26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sex-linked recessive</a:t>
            </a:r>
            <a:r>
              <a:rPr lang="en-US" sz="2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trait. A mother with </a:t>
            </a:r>
            <a:r>
              <a:rPr lang="en-US" sz="26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normal color vision</a:t>
            </a:r>
            <a:r>
              <a:rPr lang="en-US" sz="2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and a </a:t>
            </a:r>
            <a:r>
              <a:rPr lang="en-US" sz="26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color blind father</a:t>
            </a:r>
            <a:r>
              <a:rPr lang="en-US" sz="2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have a </a:t>
            </a:r>
            <a:r>
              <a:rPr lang="en-US" sz="26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color blind daughter</a:t>
            </a:r>
            <a:r>
              <a:rPr lang="en-US" sz="2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Which of the following statements is </a:t>
            </a:r>
            <a:r>
              <a:rPr lang="en-US" sz="2600" b="1" i="1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correct</a:t>
            </a:r>
            <a:r>
              <a:rPr lang="en-US" sz="2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6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a. All of their daughters will be color blind.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b. The mother is a carrier of the color blindness gene.           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c. All of their sons will have normal color vision.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d. All of their sons will be color blind. </a:t>
            </a:r>
            <a:r>
              <a:rPr lang="en-US" sz="26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160" name="Shape 160"/>
          <p:cNvSpPr txBox="1"/>
          <p:nvPr/>
        </p:nvSpPr>
        <p:spPr>
          <a:xfrm>
            <a:off x="381000" y="3657600"/>
            <a:ext cx="7848599" cy="381000"/>
          </a:xfrm>
          <a:prstGeom prst="rect">
            <a:avLst/>
          </a:prstGeom>
          <a:noFill/>
          <a:ln w="254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/>
          <p:nvPr/>
        </p:nvSpPr>
        <p:spPr>
          <a:xfrm>
            <a:off x="304800" y="1398587"/>
            <a:ext cx="8610599" cy="39703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12. After performing </a:t>
            </a: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amniocentesis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which analysis is most often used to determine the </a:t>
            </a: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chromosomal condition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of a developing fetus?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a. blood type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b. DNA sequence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c. genetic marker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d. karyotype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166" name="Shape 166"/>
          <p:cNvSpPr txBox="1"/>
          <p:nvPr/>
        </p:nvSpPr>
        <p:spPr>
          <a:xfrm>
            <a:off x="1219200" y="4495800"/>
            <a:ext cx="2362200" cy="457200"/>
          </a:xfrm>
          <a:prstGeom prst="rect">
            <a:avLst/>
          </a:prstGeom>
          <a:noFill/>
          <a:ln w="254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/>
          <p:nvPr/>
        </p:nvSpPr>
        <p:spPr>
          <a:xfrm>
            <a:off x="304800" y="922337"/>
            <a:ext cx="8610599" cy="34162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13. </a:t>
            </a: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Albinism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is a </a:t>
            </a: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genetic mutation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that results in some animals being born </a:t>
            </a: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without the enzyme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that produces the pigment for skin and eye color. Which of the following best explains this </a:t>
            </a: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mutation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a. The DNA failed to replicate.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b. The deoxyribose sugar became separated from the DNA.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c. The genetic code change caused the wrong protein to form.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d. The RNA necessary to produce proteins was not present.</a:t>
            </a:r>
          </a:p>
        </p:txBody>
      </p:sp>
      <p:sp>
        <p:nvSpPr>
          <p:cNvPr id="172" name="Shape 172"/>
          <p:cNvSpPr txBox="1"/>
          <p:nvPr/>
        </p:nvSpPr>
        <p:spPr>
          <a:xfrm>
            <a:off x="381000" y="3505200"/>
            <a:ext cx="8381999" cy="381000"/>
          </a:xfrm>
          <a:prstGeom prst="rect">
            <a:avLst/>
          </a:prstGeom>
          <a:noFill/>
          <a:ln w="254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/>
          <p:nvPr/>
        </p:nvSpPr>
        <p:spPr>
          <a:xfrm>
            <a:off x="228600" y="152400"/>
            <a:ext cx="8610599" cy="60023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14. This diagram shows a pedigree for a </a:t>
            </a: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recessive genetic disorder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is the </a:t>
            </a: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genotype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of </a:t>
            </a: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individual 6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a.	X</a:t>
            </a:r>
            <a:r>
              <a:rPr lang="en-US" sz="2400" b="0" i="0" u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r>
              <a:rPr lang="en-US" sz="2400" b="0" i="0" u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		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b.	X</a:t>
            </a:r>
            <a:r>
              <a:rPr lang="en-US" sz="2400" b="0" i="0" u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r>
              <a:rPr lang="en-US" sz="2400" b="0" i="0" u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		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c.	X</a:t>
            </a:r>
            <a:r>
              <a:rPr lang="en-US" sz="2400" b="0" i="0" u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</a:t>
            </a:r>
            <a:r>
              <a:rPr lang="en-US" sz="2400" b="0" i="0" u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d.	X</a:t>
            </a:r>
            <a:r>
              <a:rPr lang="en-US" sz="2400" b="0" i="0" u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</a:t>
            </a:r>
          </a:p>
        </p:txBody>
      </p:sp>
      <p:sp>
        <p:nvSpPr>
          <p:cNvPr id="178" name="Shape 178"/>
          <p:cNvSpPr txBox="1"/>
          <p:nvPr/>
        </p:nvSpPr>
        <p:spPr>
          <a:xfrm>
            <a:off x="3962400" y="5715000"/>
            <a:ext cx="1752600" cy="381000"/>
          </a:xfrm>
          <a:prstGeom prst="rect">
            <a:avLst/>
          </a:prstGeom>
          <a:noFill/>
          <a:ln w="254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9" name="Shape 179" descr="Screen shot 2011-11-19 at 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76400" y="609600"/>
            <a:ext cx="6248399" cy="4317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/>
          <p:nvPr/>
        </p:nvSpPr>
        <p:spPr>
          <a:xfrm>
            <a:off x="304800" y="488950"/>
            <a:ext cx="4648199" cy="52641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15. The figure to the right shows </a:t>
            </a: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embryonic stages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of </a:t>
            </a: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three different kinds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of organisms.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does the figure suggest about these organisms?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a. They underwent similar mutations.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b. The share the same acquired traits.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c. They originated in the same location.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d. They show similar embryonic development. </a:t>
            </a:r>
          </a:p>
        </p:txBody>
      </p:sp>
      <p:sp>
        <p:nvSpPr>
          <p:cNvPr id="185" name="Shape 185"/>
          <p:cNvSpPr txBox="1"/>
          <p:nvPr/>
        </p:nvSpPr>
        <p:spPr>
          <a:xfrm>
            <a:off x="381000" y="4953000"/>
            <a:ext cx="4343400" cy="762000"/>
          </a:xfrm>
          <a:prstGeom prst="rect">
            <a:avLst/>
          </a:prstGeom>
          <a:noFill/>
          <a:ln w="254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86" name="Shape 186" descr="Screen shot 2011-11-19 at 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029200" y="990600"/>
            <a:ext cx="3551236" cy="44195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/>
          <p:nvPr/>
        </p:nvSpPr>
        <p:spPr>
          <a:xfrm>
            <a:off x="304800" y="1228725"/>
            <a:ext cx="8610599" cy="3784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16. How do the </a:t>
            </a: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functions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of DNA and RNA </a:t>
            </a: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differ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a. DNA directs protein transport, while RNA aids in energy production.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b. DNA aids in energy production, while RNA directs protein transport.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c. DNA stores genetic information, while RNA relays genetic information for protein synthesis.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d. DNA relays genetic information for protein synthesis, while RNA stores genetic information. </a:t>
            </a:r>
          </a:p>
        </p:txBody>
      </p:sp>
      <p:sp>
        <p:nvSpPr>
          <p:cNvPr id="192" name="Shape 192"/>
          <p:cNvSpPr txBox="1"/>
          <p:nvPr/>
        </p:nvSpPr>
        <p:spPr>
          <a:xfrm>
            <a:off x="304800" y="3505200"/>
            <a:ext cx="8305799" cy="685799"/>
          </a:xfrm>
          <a:prstGeom prst="rect">
            <a:avLst/>
          </a:prstGeom>
          <a:noFill/>
          <a:ln w="254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/>
          <p:nvPr/>
        </p:nvSpPr>
        <p:spPr>
          <a:xfrm>
            <a:off x="381000" y="1257300"/>
            <a:ext cx="8610599" cy="41560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17. One way in which a </a:t>
            </a:r>
            <a:r>
              <a:rPr lang="en-US" sz="22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point mutation</a:t>
            </a:r>
            <a:r>
              <a:rPr lang="en-US" sz="2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and a </a:t>
            </a:r>
            <a:r>
              <a:rPr lang="en-US" sz="22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deletion mutation</a:t>
            </a:r>
            <a:r>
              <a:rPr lang="en-US" sz="2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are </a:t>
            </a:r>
            <a:r>
              <a:rPr lang="en-US" sz="2200" b="1" i="1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different</a:t>
            </a:r>
            <a:r>
              <a:rPr lang="en-US" sz="2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is that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a. a point mutation is always harmful, and a deletion mutation is never harmful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b. a point mutation is a physical change, and a deletion mutation is a chemical change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c. a point mutation always results in a frameshift mutation, while a deletion mutation never results in a frameshift mutation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d. a point mutation only results in a change in a single nucleotide base, while a deletion mutation can result in a change in multiple nucleotide bases </a:t>
            </a:r>
          </a:p>
        </p:txBody>
      </p:sp>
      <p:sp>
        <p:nvSpPr>
          <p:cNvPr id="198" name="Shape 198"/>
          <p:cNvSpPr txBox="1"/>
          <p:nvPr/>
        </p:nvSpPr>
        <p:spPr>
          <a:xfrm>
            <a:off x="304800" y="4343400"/>
            <a:ext cx="8229600" cy="1066799"/>
          </a:xfrm>
          <a:prstGeom prst="rect">
            <a:avLst/>
          </a:prstGeom>
          <a:noFill/>
          <a:ln w="254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/>
          <p:nvPr/>
        </p:nvSpPr>
        <p:spPr>
          <a:xfrm>
            <a:off x="228600" y="566737"/>
            <a:ext cx="4419599" cy="45243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18.  The illustration below shows a step in </a:t>
            </a: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DNA replication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Starting at the </a:t>
            </a: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top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which list shows the </a:t>
            </a: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identity of the bases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of the </a:t>
            </a: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new strand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a. A, G, T, A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b. G, A, T, G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c. G, A, U, G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d. A, G, U, A</a:t>
            </a:r>
          </a:p>
        </p:txBody>
      </p:sp>
      <p:sp>
        <p:nvSpPr>
          <p:cNvPr id="204" name="Shape 204"/>
          <p:cNvSpPr txBox="1"/>
          <p:nvPr/>
        </p:nvSpPr>
        <p:spPr>
          <a:xfrm>
            <a:off x="1066800" y="3962400"/>
            <a:ext cx="2057400" cy="381000"/>
          </a:xfrm>
          <a:prstGeom prst="rect">
            <a:avLst/>
          </a:prstGeom>
          <a:noFill/>
          <a:ln w="254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5" name="Shape 205" descr="Screen shot 2011-11-19 at 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267200" y="1295400"/>
            <a:ext cx="4718050" cy="35813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228600" y="74611"/>
            <a:ext cx="8610599" cy="64325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514350" marR="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chart shows the results of several crosses with white-feathered chickens and dark-feathered chickens. </a:t>
            </a:r>
          </a:p>
          <a:p>
            <a:pPr marL="514350" marR="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14350" marR="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14350" marR="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14350" marR="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14350" marR="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14350" marR="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14350" marR="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14350" marR="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 Which cross would be represented as </a:t>
            </a: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Aa x aa</a:t>
            </a: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where </a:t>
            </a: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(A) </a:t>
            </a: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represents</a:t>
            </a: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dominant allele</a:t>
            </a: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and </a:t>
            </a: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(a) </a:t>
            </a: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represents</a:t>
            </a: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recessive allele</a:t>
            </a: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</a:p>
          <a:p>
            <a:pPr marL="514350" marR="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a. Cross 1		b. Cross 2		</a:t>
            </a:r>
          </a:p>
          <a:p>
            <a:pPr marL="514350" marR="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c. Cross 3		d. Cross 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1066800" y="5562600"/>
            <a:ext cx="1981199" cy="533399"/>
          </a:xfrm>
          <a:prstGeom prst="rect">
            <a:avLst/>
          </a:prstGeom>
          <a:noFill/>
          <a:ln w="254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98" name="Shape 98"/>
          <p:cNvGraphicFramePr/>
          <p:nvPr/>
        </p:nvGraphicFramePr>
        <p:xfrm>
          <a:off x="533400" y="990600"/>
          <a:ext cx="8077175" cy="2821915"/>
        </p:xfrm>
        <a:graphic>
          <a:graphicData uri="http://schemas.openxmlformats.org/drawingml/2006/table">
            <a:tbl>
              <a:tblPr>
                <a:noFill/>
                <a:tableStyleId>{280AF0B2-DFC8-44CD-8059-16F0554E110C}</a:tableStyleId>
              </a:tblPr>
              <a:tblGrid>
                <a:gridCol w="1389050"/>
                <a:gridCol w="3995725"/>
                <a:gridCol w="2692400"/>
              </a:tblGrid>
              <a:tr h="5461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0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Cross</a:t>
                      </a:r>
                    </a:p>
                  </a:txBody>
                  <a:tcPr marL="63050" marR="630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0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Parental Feather Colors</a:t>
                      </a:r>
                    </a:p>
                  </a:txBody>
                  <a:tcPr marL="63050" marR="630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0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Offspring Feather Colors</a:t>
                      </a:r>
                    </a:p>
                  </a:txBody>
                  <a:tcPr marL="63050" marR="630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0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</a:p>
                  </a:txBody>
                  <a:tcPr marL="63050" marR="630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0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White x White</a:t>
                      </a:r>
                    </a:p>
                  </a:txBody>
                  <a:tcPr marL="63050" marR="630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0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100% White</a:t>
                      </a:r>
                    </a:p>
                  </a:txBody>
                  <a:tcPr marL="63050" marR="630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9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0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</a:p>
                  </a:txBody>
                  <a:tcPr marL="63050" marR="630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0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White x White</a:t>
                      </a:r>
                    </a:p>
                  </a:txBody>
                  <a:tcPr marL="63050" marR="630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0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75% White, 25% Dark</a:t>
                      </a:r>
                    </a:p>
                  </a:txBody>
                  <a:tcPr marL="63050" marR="630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45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0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</a:p>
                  </a:txBody>
                  <a:tcPr marL="63050" marR="630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0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White x Dark</a:t>
                      </a:r>
                    </a:p>
                  </a:txBody>
                  <a:tcPr marL="63050" marR="630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0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50% White, 50% Dark</a:t>
                      </a:r>
                    </a:p>
                  </a:txBody>
                  <a:tcPr marL="63050" marR="630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0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</a:p>
                  </a:txBody>
                  <a:tcPr marL="63050" marR="630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0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Dark x Dark</a:t>
                      </a:r>
                    </a:p>
                  </a:txBody>
                  <a:tcPr marL="63050" marR="630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0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100% Dark </a:t>
                      </a:r>
                    </a:p>
                  </a:txBody>
                  <a:tcPr marL="63050" marR="630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/>
          <p:nvPr/>
        </p:nvSpPr>
        <p:spPr>
          <a:xfrm>
            <a:off x="304800" y="368300"/>
            <a:ext cx="3505200" cy="45243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19. The graphic below represents a segment of DNA.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Which </a:t>
            </a: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bond must be broken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if DNA replication is to occur?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a. 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b. 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c. 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d. 4</a:t>
            </a:r>
          </a:p>
        </p:txBody>
      </p:sp>
      <p:sp>
        <p:nvSpPr>
          <p:cNvPr id="211" name="Shape 211"/>
          <p:cNvSpPr txBox="1"/>
          <p:nvPr/>
        </p:nvSpPr>
        <p:spPr>
          <a:xfrm>
            <a:off x="1219200" y="4114800"/>
            <a:ext cx="685799" cy="304799"/>
          </a:xfrm>
          <a:prstGeom prst="rect">
            <a:avLst/>
          </a:prstGeom>
          <a:noFill/>
          <a:ln w="254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2" name="Shape 212" descr="Screen shot 2011-11-19 at 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191000" y="1066800"/>
            <a:ext cx="4229100" cy="4495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/>
          <p:nvPr/>
        </p:nvSpPr>
        <p:spPr>
          <a:xfrm>
            <a:off x="304800" y="196850"/>
            <a:ext cx="4495800" cy="6370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20. The figure to the right shows genetic material.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information confirms that this is an </a:t>
            </a: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RNA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molecule?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a. The molecule contains adenine.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b. The molecule is single-stranded.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c. The molecule has hydrogen bonds.	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d. The molecule has a sugar-phosphate backbone.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             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8" name="Shape 218"/>
          <p:cNvSpPr txBox="1"/>
          <p:nvPr/>
        </p:nvSpPr>
        <p:spPr>
          <a:xfrm>
            <a:off x="304800" y="3200400"/>
            <a:ext cx="3809999" cy="685799"/>
          </a:xfrm>
          <a:prstGeom prst="rect">
            <a:avLst/>
          </a:prstGeom>
          <a:noFill/>
          <a:ln w="254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9" name="Shape 219" descr="Screen shot 2011-11-19 at 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724400" y="1676400"/>
            <a:ext cx="4092574" cy="25145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/>
          <p:nvPr/>
        </p:nvSpPr>
        <p:spPr>
          <a:xfrm>
            <a:off x="304800" y="-1586"/>
            <a:ext cx="4572000" cy="52641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21. The figure to the right shows an </a:t>
            </a: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RNA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molecule found within the cell.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does the </a:t>
            </a: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letter U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represent in this nucleotide?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a. ribose sugar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b. nitrogen base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c. phosphate group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d. deoxyribose sugar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</p:txBody>
      </p:sp>
      <p:sp>
        <p:nvSpPr>
          <p:cNvPr id="225" name="Shape 225"/>
          <p:cNvSpPr txBox="1"/>
          <p:nvPr/>
        </p:nvSpPr>
        <p:spPr>
          <a:xfrm>
            <a:off x="1295400" y="3733800"/>
            <a:ext cx="2819400" cy="381000"/>
          </a:xfrm>
          <a:prstGeom prst="rect">
            <a:avLst/>
          </a:prstGeom>
          <a:noFill/>
          <a:ln w="254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26" name="Shape 226" descr="Screen shot 2011-11-19 at 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724400" y="1752600"/>
            <a:ext cx="4060825" cy="1600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 txBox="1"/>
          <p:nvPr/>
        </p:nvSpPr>
        <p:spPr>
          <a:xfrm>
            <a:off x="304800" y="1292225"/>
            <a:ext cx="8610599" cy="26765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22. What is the </a:t>
            </a: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role of hydrogen bonds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 the structure of </a:t>
            </a: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DNA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a. to code for proteins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b. to synthesize proteins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c. to separate the strands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d. to connect the base pairs </a:t>
            </a:r>
          </a:p>
        </p:txBody>
      </p:sp>
      <p:sp>
        <p:nvSpPr>
          <p:cNvPr id="232" name="Shape 232"/>
          <p:cNvSpPr txBox="1"/>
          <p:nvPr/>
        </p:nvSpPr>
        <p:spPr>
          <a:xfrm>
            <a:off x="1295400" y="3581400"/>
            <a:ext cx="3886200" cy="457200"/>
          </a:xfrm>
          <a:prstGeom prst="rect">
            <a:avLst/>
          </a:prstGeom>
          <a:noFill/>
          <a:ln w="254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/>
        </p:nvSpPr>
        <p:spPr>
          <a:xfrm>
            <a:off x="304800" y="401637"/>
            <a:ext cx="8610599" cy="56308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 startAt="2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diagram shows a diploid cell with two pairs of homologous chromosomes. </a:t>
            </a: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Due to </a:t>
            </a: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independent assortment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what is the possible genetic make-up of </a:t>
            </a: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gametes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produced by this organism?</a:t>
            </a: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a. SsTt</a:t>
            </a: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b. SS, Tt</a:t>
            </a: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c. S, s, T, t</a:t>
            </a: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d. ST, St, sT, st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Shape 104"/>
          <p:cNvSpPr txBox="1"/>
          <p:nvPr/>
        </p:nvSpPr>
        <p:spPr>
          <a:xfrm>
            <a:off x="1219200" y="5257800"/>
            <a:ext cx="2286000" cy="381000"/>
          </a:xfrm>
          <a:prstGeom prst="rect">
            <a:avLst/>
          </a:prstGeom>
          <a:noFill/>
          <a:ln w="254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5" name="Shape 105" descr="Screen shot 2011-11-19 at 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124200" y="1295400"/>
            <a:ext cx="2209799" cy="20764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/>
        </p:nvSpPr>
        <p:spPr>
          <a:xfrm>
            <a:off x="304800" y="1292225"/>
            <a:ext cx="8610599" cy="26765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3. Which </a:t>
            </a: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genetic abnormality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can be identified through </a:t>
            </a: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karyotyping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a. point mutation	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b. recessive allele  	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c. extra chromosome	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d. sex-linked allele</a:t>
            </a:r>
          </a:p>
        </p:txBody>
      </p:sp>
      <p:sp>
        <p:nvSpPr>
          <p:cNvPr id="111" name="Shape 111"/>
          <p:cNvSpPr txBox="1"/>
          <p:nvPr/>
        </p:nvSpPr>
        <p:spPr>
          <a:xfrm>
            <a:off x="1219200" y="3200400"/>
            <a:ext cx="2971799" cy="381000"/>
          </a:xfrm>
          <a:prstGeom prst="rect">
            <a:avLst/>
          </a:prstGeom>
          <a:noFill/>
          <a:ln w="254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/>
          <p:nvPr/>
        </p:nvSpPr>
        <p:spPr>
          <a:xfrm>
            <a:off x="304800" y="1312862"/>
            <a:ext cx="8610599" cy="34178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4. During </a:t>
            </a: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DNA replication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which of the following segments would be </a:t>
            </a: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complementary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to the original </a:t>
            </a: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DNA segment of CCTAAT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?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a. CGATTA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b. GGUTTU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c. GGATTA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d. GGAUUA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Shape 117"/>
          <p:cNvSpPr txBox="1"/>
          <p:nvPr/>
        </p:nvSpPr>
        <p:spPr>
          <a:xfrm>
            <a:off x="990600" y="3581400"/>
            <a:ext cx="2133599" cy="381000"/>
          </a:xfrm>
          <a:prstGeom prst="rect">
            <a:avLst/>
          </a:prstGeom>
          <a:noFill/>
          <a:ln w="254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/>
          <p:nvPr/>
        </p:nvSpPr>
        <p:spPr>
          <a:xfrm>
            <a:off x="304800" y="1292225"/>
            <a:ext cx="8610599" cy="26765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5. What type of </a:t>
            </a: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RNA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is responsible for </a:t>
            </a: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bringing amino acids to the ribosome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for </a:t>
            </a: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protein synthesis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a. messenger RNA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b. transfer RNA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c. ribosomal RNA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d. mitochondrial RNA </a:t>
            </a:r>
          </a:p>
        </p:txBody>
      </p:sp>
      <p:sp>
        <p:nvSpPr>
          <p:cNvPr id="123" name="Shape 123"/>
          <p:cNvSpPr txBox="1"/>
          <p:nvPr/>
        </p:nvSpPr>
        <p:spPr>
          <a:xfrm>
            <a:off x="1219200" y="2819400"/>
            <a:ext cx="2362200" cy="381000"/>
          </a:xfrm>
          <a:prstGeom prst="rect">
            <a:avLst/>
          </a:prstGeom>
          <a:noFill/>
          <a:ln w="254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/>
        </p:nvSpPr>
        <p:spPr>
          <a:xfrm>
            <a:off x="304800" y="1292225"/>
            <a:ext cx="8610599" cy="26765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6. To determine the </a:t>
            </a: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molecular sequence of a gene for a protein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which molecule should be analyzed?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a. tRNA		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b. ATP		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c. DNA		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d. rRNA</a:t>
            </a:r>
          </a:p>
        </p:txBody>
      </p:sp>
      <p:sp>
        <p:nvSpPr>
          <p:cNvPr id="129" name="Shape 129"/>
          <p:cNvSpPr txBox="1"/>
          <p:nvPr/>
        </p:nvSpPr>
        <p:spPr>
          <a:xfrm>
            <a:off x="1295400" y="3124200"/>
            <a:ext cx="1219199" cy="381000"/>
          </a:xfrm>
          <a:prstGeom prst="rect">
            <a:avLst/>
          </a:prstGeom>
          <a:noFill/>
          <a:ln w="254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/>
        </p:nvSpPr>
        <p:spPr>
          <a:xfrm>
            <a:off x="381000" y="1111250"/>
            <a:ext cx="8610599" cy="30464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7. If a portion of a </a:t>
            </a: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DNA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strand has the base sequence </a:t>
            </a: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TACGCA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what will be the </a:t>
            </a: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base sequence of the mRNA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strand </a:t>
            </a: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transcribed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a. TACGCA		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b. UACGCA		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c. AUGCGU		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d. ATGCGT</a:t>
            </a:r>
          </a:p>
        </p:txBody>
      </p:sp>
      <p:sp>
        <p:nvSpPr>
          <p:cNvPr id="135" name="Shape 135"/>
          <p:cNvSpPr txBox="1"/>
          <p:nvPr/>
        </p:nvSpPr>
        <p:spPr>
          <a:xfrm>
            <a:off x="1295400" y="3352800"/>
            <a:ext cx="1981199" cy="381000"/>
          </a:xfrm>
          <a:prstGeom prst="rect">
            <a:avLst/>
          </a:prstGeom>
          <a:noFill/>
          <a:ln w="254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/>
        </p:nvSpPr>
        <p:spPr>
          <a:xfrm>
            <a:off x="228600" y="304800"/>
            <a:ext cx="8610599" cy="60023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8. The chart to the right matches messenger RNA codons with amino acids.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DNA strand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has the codon </a:t>
            </a: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TCA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According to the chart, the </a:t>
            </a: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corresponding messenger RNA 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codes for which of the following </a:t>
            </a: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amino acids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a. glycine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b. leucine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c. alanine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d. serine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Shape 141"/>
          <p:cNvSpPr txBox="1"/>
          <p:nvPr/>
        </p:nvSpPr>
        <p:spPr>
          <a:xfrm>
            <a:off x="1143000" y="5486400"/>
            <a:ext cx="1371599" cy="381000"/>
          </a:xfrm>
          <a:prstGeom prst="rect">
            <a:avLst/>
          </a:prstGeom>
          <a:noFill/>
          <a:ln w="254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2" name="Shape 142" descr="Screen shot 2011-11-21 at 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09800" y="914400"/>
            <a:ext cx="6172199" cy="21796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 14">
      <a:dk1>
        <a:srgbClr val="000000"/>
      </a:dk1>
      <a:lt1>
        <a:srgbClr val="FFFFFF"/>
      </a:lt1>
      <a:dk2>
        <a:srgbClr val="0066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 Theme 14">
      <a:dk1>
        <a:srgbClr val="000000"/>
      </a:dk1>
      <a:lt1>
        <a:srgbClr val="FFFFFF"/>
      </a:lt1>
      <a:dk2>
        <a:srgbClr val="0066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843</Words>
  <Application>Microsoft Office PowerPoint</Application>
  <PresentationFormat>On-screen Show (4:3)</PresentationFormat>
  <Paragraphs>192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1_Office Theme</vt:lpstr>
      <vt:lpstr>Office Theme</vt:lpstr>
      <vt:lpstr>Session 3b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3b</dc:title>
  <dc:creator>Alexander Aitken</dc:creator>
  <cp:lastModifiedBy>Alexander Aitken</cp:lastModifiedBy>
  <cp:revision>1</cp:revision>
  <dcterms:modified xsi:type="dcterms:W3CDTF">2016-12-19T19:26:34Z</dcterms:modified>
</cp:coreProperties>
</file>